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0336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prelistaj-udzbenik/260e5885-7091-4297-a390-2e8777f0101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prelistaj-udzbenik/260e5885-7091-4297-a390-2e8777f0101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NIŠTA BEZ ENERGIJE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DF9F0131-C158-4F53-A64F-FB19C65BFF9B}"/>
              </a:ext>
            </a:extLst>
          </p:cNvPr>
          <p:cNvSpPr txBox="1"/>
          <p:nvPr/>
        </p:nvSpPr>
        <p:spPr>
          <a:xfrm>
            <a:off x="899592" y="126876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Ugljen, nafta i zemni plin nazivaju se </a:t>
            </a:r>
            <a:r>
              <a:rPr lang="hr-HR" sz="2400" dirty="0">
                <a:solidFill>
                  <a:schemeClr val="tx2"/>
                </a:solidFill>
              </a:rPr>
              <a:t>NEOBNOVLJIVIM IZVORIMA ENERGIJE.</a:t>
            </a:r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xmlns="" id="{B752ED8D-D24A-4514-99F0-D0187B4F61EE}"/>
              </a:ext>
            </a:extLst>
          </p:cNvPr>
          <p:cNvSpPr/>
          <p:nvPr/>
        </p:nvSpPr>
        <p:spPr>
          <a:xfrm>
            <a:off x="395536" y="2348880"/>
            <a:ext cx="4608512" cy="30243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Razmislite pa odgovorite: Zašto se fosilna goriva nazivaju neobnovljivim izvorima energije?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BAD5E420-F516-40A6-83EB-7783056109E7}"/>
              </a:ext>
            </a:extLst>
          </p:cNvPr>
          <p:cNvSpPr txBox="1"/>
          <p:nvPr/>
        </p:nvSpPr>
        <p:spPr>
          <a:xfrm rot="10800000" flipH="1" flipV="1">
            <a:off x="5076056" y="2564904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Ugljen, nafta i zemni plin nastali su u posebnim uvjetima. Oni više ne postoje na Zemlji. Budući da više ne nastaju, njegove su zalihe ograničene i ne mogu se obnoviti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265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1A4A0B2-4B37-4444-BAD6-DC4BFE515C0A}"/>
              </a:ext>
            </a:extLst>
          </p:cNvPr>
          <p:cNvSpPr/>
          <p:nvPr/>
        </p:nvSpPr>
        <p:spPr>
          <a:xfrm>
            <a:off x="755576" y="2132856"/>
            <a:ext cx="6912768" cy="2880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dirty="0"/>
              <a:t>Vruća </a:t>
            </a:r>
            <a:r>
              <a:rPr lang="hr-HR" sz="2800" dirty="0" smtClean="0"/>
              <a:t>olovka</a:t>
            </a:r>
          </a:p>
          <a:p>
            <a:endParaRPr lang="hr-HR" sz="2800" dirty="0"/>
          </a:p>
          <a:p>
            <a:r>
              <a:rPr lang="hr-HR" sz="2800" dirty="0"/>
              <a:t>Zapišite na jedan papirić u nekoliko minuta sve što ste zapamtili o neobnovljivim izvorima energije. Zapis predajte učitelju.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F39EF6A-B357-49D6-A14D-FD668423FD02}"/>
              </a:ext>
            </a:extLst>
          </p:cNvPr>
          <p:cNvSpPr txBox="1"/>
          <p:nvPr/>
        </p:nvSpPr>
        <p:spPr>
          <a:xfrm>
            <a:off x="755576" y="126876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Za kraj…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58E1B069-DE41-40F6-B80C-CC3ED1CD4799}"/>
              </a:ext>
            </a:extLst>
          </p:cNvPr>
          <p:cNvSpPr/>
          <p:nvPr/>
        </p:nvSpPr>
        <p:spPr>
          <a:xfrm>
            <a:off x="6869242" y="2591193"/>
            <a:ext cx="72008" cy="4571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Pencil, Sharp, School Supplies, Sharpened">
            <a:extLst>
              <a:ext uri="{FF2B5EF4-FFF2-40B4-BE49-F238E27FC236}">
                <a16:creationId xmlns:a16="http://schemas.microsoft.com/office/drawing/2014/main" xmlns="" id="{9656CFEB-4755-429E-BA3B-1FBD69AD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78455">
            <a:off x="4630757" y="1347292"/>
            <a:ext cx="3313057" cy="22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1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827584" y="1268760"/>
            <a:ext cx="751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Obnovljivi i neobnovljivi izvori energije</a:t>
            </a:r>
          </a:p>
          <a:p>
            <a:pPr algn="ctr"/>
            <a:r>
              <a:rPr lang="hr-HR" sz="3600" dirty="0">
                <a:solidFill>
                  <a:schemeClr val="tx2"/>
                </a:solidFill>
              </a:rPr>
              <a:t>1</a:t>
            </a:r>
            <a:r>
              <a:rPr lang="hr-HR" sz="3600" dirty="0" smtClean="0">
                <a:solidFill>
                  <a:schemeClr val="tx2"/>
                </a:solidFill>
              </a:rPr>
              <a:t>. dio</a:t>
            </a:r>
            <a:endParaRPr lang="hr-HR" sz="3600" dirty="0">
              <a:solidFill>
                <a:schemeClr val="tx2"/>
              </a:solidFill>
            </a:endParaRPr>
          </a:p>
        </p:txBody>
      </p:sp>
      <p:pic>
        <p:nvPicPr>
          <p:cNvPr id="8" name="Slika 7" descr="Slika na kojoj se prikazuje na otvorenom, voda, čamac, brod&#10;&#10;Opis je automatski generiran">
            <a:extLst>
              <a:ext uri="{FF2B5EF4-FFF2-40B4-BE49-F238E27FC236}">
                <a16:creationId xmlns:a16="http://schemas.microsoft.com/office/drawing/2014/main" xmlns="" id="{4D072ECE-D15E-4DED-8A1E-3DA9F9CAC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780928"/>
            <a:ext cx="6018723" cy="365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0F184331-EB66-47C0-B981-36C8A0720AF3}"/>
              </a:ext>
            </a:extLst>
          </p:cNvPr>
          <p:cNvSpPr/>
          <p:nvPr/>
        </p:nvSpPr>
        <p:spPr>
          <a:xfrm>
            <a:off x="611560" y="1340768"/>
            <a:ext cx="5760640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energija, pretvorbe energije, gorenje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7F3874E-3BB3-4EDE-AF5E-F4DA1298F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348880"/>
            <a:ext cx="3840981" cy="435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ak 6">
            <a:extLst>
              <a:ext uri="{FF2B5EF4-FFF2-40B4-BE49-F238E27FC236}">
                <a16:creationId xmlns:a16="http://schemas.microsoft.com/office/drawing/2014/main" xmlns="" id="{6FAFE77C-FE55-4152-84E9-D6828F7B5E15}"/>
              </a:ext>
            </a:extLst>
          </p:cNvPr>
          <p:cNvSpPr/>
          <p:nvPr/>
        </p:nvSpPr>
        <p:spPr>
          <a:xfrm>
            <a:off x="4932040" y="2420888"/>
            <a:ext cx="4104456" cy="25562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Promotrite sliku i opišite što je na njoj prikazano. Koji oblici energije se oslobađaju gorenjem drveta?</a:t>
            </a:r>
          </a:p>
        </p:txBody>
      </p:sp>
    </p:spTree>
    <p:extLst>
      <p:ext uri="{BB962C8B-B14F-4D97-AF65-F5344CB8AC3E}">
        <p14:creationId xmlns:p14="http://schemas.microsoft.com/office/powerpoint/2010/main" xmlns="" val="74103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e, Flames, Wood Fire, Glowing, Heat, Bonfire">
            <a:extLst>
              <a:ext uri="{FF2B5EF4-FFF2-40B4-BE49-F238E27FC236}">
                <a16:creationId xmlns:a16="http://schemas.microsoft.com/office/drawing/2014/main" xmlns="" id="{0E999ADE-A1C4-4A84-ABA6-0E0F49B08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97" r="22564" b="1"/>
          <a:stretch/>
        </p:blipFill>
        <p:spPr bwMode="auto">
          <a:xfrm>
            <a:off x="395536" y="1268760"/>
            <a:ext cx="3875208" cy="5381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B158C25F-4223-4E6E-97EA-1BD1A273019D}"/>
              </a:ext>
            </a:extLst>
          </p:cNvPr>
          <p:cNvSpPr txBox="1"/>
          <p:nvPr/>
        </p:nvSpPr>
        <p:spPr>
          <a:xfrm>
            <a:off x="4355976" y="1340768"/>
            <a:ext cx="4250433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U </a:t>
            </a:r>
            <a:r>
              <a:rPr lang="en-US" sz="2800" dirty="0" err="1"/>
              <a:t>mnogim</a:t>
            </a:r>
            <a:r>
              <a:rPr lang="en-US" sz="2800" dirty="0"/>
              <a:t> se </a:t>
            </a:r>
            <a:r>
              <a:rPr lang="en-US" sz="2800" dirty="0" err="1"/>
              <a:t>grijalicama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sustavima</a:t>
            </a:r>
            <a:r>
              <a:rPr lang="en-US" sz="2800" dirty="0"/>
              <a:t> </a:t>
            </a:r>
            <a:r>
              <a:rPr lang="en-US" sz="2800" dirty="0" err="1"/>
              <a:t>grijanja</a:t>
            </a:r>
            <a:r>
              <a:rPr lang="en-US" sz="2800" dirty="0"/>
              <a:t> </a:t>
            </a:r>
            <a:r>
              <a:rPr lang="en-US" sz="2800" dirty="0" err="1"/>
              <a:t>upotrebljava</a:t>
            </a:r>
            <a:r>
              <a:rPr lang="en-US" sz="2800" dirty="0"/>
              <a:t> </a:t>
            </a:r>
            <a:r>
              <a:rPr lang="en-US" sz="2800" dirty="0" err="1"/>
              <a:t>neko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GORIVO</a:t>
            </a:r>
            <a:r>
              <a:rPr lang="en-US" sz="2800" dirty="0"/>
              <a:t>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 err="1"/>
              <a:t>Prvo</a:t>
            </a:r>
            <a:r>
              <a:rPr lang="en-US" sz="2800" dirty="0"/>
              <a:t> </a:t>
            </a:r>
            <a:r>
              <a:rPr lang="en-US" sz="2800" dirty="0" err="1"/>
              <a:t>gorivo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je </a:t>
            </a:r>
            <a:r>
              <a:rPr lang="en-US" sz="2800" dirty="0" err="1"/>
              <a:t>čovjeku</a:t>
            </a:r>
            <a:r>
              <a:rPr lang="en-US" sz="2800" dirty="0"/>
              <a:t> </a:t>
            </a:r>
            <a:r>
              <a:rPr lang="en-US" sz="2800" dirty="0" err="1"/>
              <a:t>služilo</a:t>
            </a:r>
            <a:r>
              <a:rPr lang="en-US" sz="2800" dirty="0"/>
              <a:t> za </a:t>
            </a:r>
            <a:r>
              <a:rPr lang="en-US" sz="2800" dirty="0" err="1"/>
              <a:t>grijanje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kuhanje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je </a:t>
            </a:r>
            <a:r>
              <a:rPr lang="en-US" sz="2800" dirty="0" err="1"/>
              <a:t>drvo</a:t>
            </a:r>
            <a:r>
              <a:rPr lang="en-US" sz="2800" dirty="0"/>
              <a:t>. </a:t>
            </a:r>
            <a:r>
              <a:rPr lang="en-US" sz="2800" dirty="0" err="1"/>
              <a:t>Gorenjem</a:t>
            </a:r>
            <a:r>
              <a:rPr lang="en-US" sz="2800" dirty="0"/>
              <a:t> </a:t>
            </a:r>
            <a:r>
              <a:rPr lang="en-US" sz="2800" dirty="0" err="1"/>
              <a:t>drveta</a:t>
            </a:r>
            <a:r>
              <a:rPr lang="en-US" sz="2800" dirty="0"/>
              <a:t> </a:t>
            </a:r>
            <a:r>
              <a:rPr lang="en-US" sz="2800" dirty="0" err="1"/>
              <a:t>nastaje</a:t>
            </a:r>
            <a:r>
              <a:rPr lang="en-US" sz="2800" dirty="0"/>
              <a:t> </a:t>
            </a:r>
            <a:r>
              <a:rPr lang="en-US" sz="2800" dirty="0" err="1"/>
              <a:t>vatra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čemu</a:t>
            </a:r>
            <a:r>
              <a:rPr lang="en-US" sz="2800" dirty="0"/>
              <a:t> se </a:t>
            </a:r>
            <a:r>
              <a:rPr lang="en-US" sz="2800" dirty="0" err="1"/>
              <a:t>oslobađa</a:t>
            </a:r>
            <a:r>
              <a:rPr lang="en-US" sz="2800" dirty="0"/>
              <a:t> </a:t>
            </a:r>
            <a:r>
              <a:rPr lang="en-US" sz="2800" dirty="0" err="1"/>
              <a:t>toplinska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svjetlosna</a:t>
            </a:r>
            <a:r>
              <a:rPr lang="en-US" sz="2800" dirty="0"/>
              <a:t> </a:t>
            </a:r>
            <a:r>
              <a:rPr lang="en-US" sz="2800" dirty="0" err="1"/>
              <a:t>energija</a:t>
            </a:r>
            <a:r>
              <a:rPr lang="en-US" sz="2800" dirty="0"/>
              <a:t>.</a:t>
            </a:r>
            <a:endParaRPr lang="hr-HR" sz="28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r-HR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hr-HR" sz="2200" dirty="0"/>
              <a:t>Pod utjecajem visoke temperature drvo se može zapaliti, a može li pougljeniti?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hr-HR" sz="2200" dirty="0">
                <a:hlinkClick r:id="rId3"/>
              </a:rPr>
              <a:t>Radna bilježnica </a:t>
            </a:r>
            <a:r>
              <a:rPr lang="hr-HR" sz="2200" dirty="0" smtClean="0">
                <a:hlinkClick r:id="rId3"/>
              </a:rPr>
              <a:t>29. stranica</a:t>
            </a:r>
            <a:endParaRPr lang="hr-HR" sz="22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510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C44E3713-D06C-4D80-83D8-8271B6F029BF}"/>
              </a:ext>
            </a:extLst>
          </p:cNvPr>
          <p:cNvSpPr txBox="1"/>
          <p:nvPr/>
        </p:nvSpPr>
        <p:spPr>
          <a:xfrm>
            <a:off x="539552" y="1124744"/>
            <a:ext cx="748883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Fosilna goriva</a:t>
            </a:r>
          </a:p>
          <a:p>
            <a:endParaRPr lang="hr-HR" dirty="0"/>
          </a:p>
          <a:p>
            <a:r>
              <a:rPr lang="hr-HR" sz="2400" dirty="0"/>
              <a:t>Za grijanje i pokretanje strojeva upotrebljavaju se </a:t>
            </a:r>
            <a:r>
              <a:rPr lang="hr-HR" sz="2400" dirty="0" smtClean="0">
                <a:solidFill>
                  <a:schemeClr val="tx2"/>
                </a:solidFill>
              </a:rPr>
              <a:t>ugljen</a:t>
            </a:r>
            <a:r>
              <a:rPr lang="hr-HR" sz="2400" dirty="0"/>
              <a:t>, </a:t>
            </a:r>
            <a:r>
              <a:rPr lang="hr-HR" sz="2400" dirty="0">
                <a:solidFill>
                  <a:schemeClr val="tx2"/>
                </a:solidFill>
              </a:rPr>
              <a:t>nafta</a:t>
            </a:r>
            <a:r>
              <a:rPr lang="hr-HR" sz="2400" dirty="0"/>
              <a:t> i </a:t>
            </a:r>
            <a:r>
              <a:rPr lang="hr-HR" sz="2400" dirty="0">
                <a:solidFill>
                  <a:schemeClr val="tx2"/>
                </a:solidFill>
              </a:rPr>
              <a:t>zemni plin</a:t>
            </a:r>
            <a:r>
              <a:rPr lang="hr-HR" sz="2400" dirty="0"/>
              <a:t>.</a:t>
            </a:r>
          </a:p>
          <a:p>
            <a:r>
              <a:rPr lang="hr-HR" sz="2400" dirty="0"/>
              <a:t>Ta su goriva nastala od ostataka živih bića uginulih prije više milijuna godina pa ih zovemo </a:t>
            </a:r>
            <a:r>
              <a:rPr lang="hr-HR" sz="2400" dirty="0">
                <a:solidFill>
                  <a:schemeClr val="tx2"/>
                </a:solidFill>
              </a:rPr>
              <a:t>FOSILNIM GORIVIMA</a:t>
            </a:r>
            <a:r>
              <a:rPr lang="hr-HR" sz="2400" dirty="0"/>
              <a:t>.</a:t>
            </a:r>
          </a:p>
        </p:txBody>
      </p:sp>
      <p:pic>
        <p:nvPicPr>
          <p:cNvPr id="2050" name="Picture 2" descr="Charcoal, Coal, Ash, Burnt, Backdrop, Background">
            <a:extLst>
              <a:ext uri="{FF2B5EF4-FFF2-40B4-BE49-F238E27FC236}">
                <a16:creationId xmlns:a16="http://schemas.microsoft.com/office/drawing/2014/main" xmlns="" id="{D5A810AA-7158-4D98-A02B-4B4508E06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2508835" cy="2725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lame, Gas, Gas Flame, Blue, Hot, Ring, Burner, Danger">
            <a:extLst>
              <a:ext uri="{FF2B5EF4-FFF2-40B4-BE49-F238E27FC236}">
                <a16:creationId xmlns:a16="http://schemas.microsoft.com/office/drawing/2014/main" xmlns="" id="{484C15E6-4227-42A1-96C6-C0B896F8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592288" cy="2715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C03C43E8-34EF-4D59-B82A-C675A90AA201}"/>
              </a:ext>
            </a:extLst>
          </p:cNvPr>
          <p:cNvSpPr txBox="1"/>
          <p:nvPr/>
        </p:nvSpPr>
        <p:spPr>
          <a:xfrm>
            <a:off x="1835696" y="630932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</a:t>
            </a:r>
            <a:r>
              <a:rPr lang="hr-HR" dirty="0" smtClean="0"/>
              <a:t> </a:t>
            </a:r>
            <a:r>
              <a:rPr lang="hr-HR" sz="2000" dirty="0"/>
              <a:t>Ugljen    </a:t>
            </a:r>
            <a:r>
              <a:rPr lang="hr-HR" dirty="0"/>
              <a:t>                                   </a:t>
            </a:r>
            <a:r>
              <a:rPr lang="hr-HR" dirty="0" smtClean="0"/>
              <a:t> </a:t>
            </a:r>
            <a:r>
              <a:rPr lang="hr-HR" sz="2000" dirty="0" smtClean="0"/>
              <a:t>Gorenje </a:t>
            </a:r>
            <a:r>
              <a:rPr lang="hr-HR" sz="2000" dirty="0"/>
              <a:t>zemnog plina u kućanstvu   </a:t>
            </a:r>
          </a:p>
        </p:txBody>
      </p:sp>
    </p:spTree>
    <p:extLst>
      <p:ext uri="{BB962C8B-B14F-4D97-AF65-F5344CB8AC3E}">
        <p14:creationId xmlns:p14="http://schemas.microsoft.com/office/powerpoint/2010/main" xmlns="" val="304582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6008AD41-3996-49B3-B02F-BE41AD5943F0}"/>
              </a:ext>
            </a:extLst>
          </p:cNvPr>
          <p:cNvSpPr txBox="1"/>
          <p:nvPr/>
        </p:nvSpPr>
        <p:spPr>
          <a:xfrm>
            <a:off x="179512" y="119675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U dalekoj prošlosti Zemlje u prostoru vlažne klime postojale su velike šume </a:t>
            </a:r>
            <a:r>
              <a:rPr lang="hr-HR" sz="2400" dirty="0" err="1"/>
              <a:t>papratnjača</a:t>
            </a:r>
            <a:r>
              <a:rPr lang="hr-HR" sz="2400" dirty="0"/>
              <a:t>. </a:t>
            </a:r>
          </a:p>
        </p:txBody>
      </p:sp>
      <p:pic>
        <p:nvPicPr>
          <p:cNvPr id="4" name="Slika 3" descr="Slika na kojoj se prikazuje na otvorenom, biljka, trava, stablo&#10;&#10;Opis je automatski generiran">
            <a:extLst>
              <a:ext uri="{FF2B5EF4-FFF2-40B4-BE49-F238E27FC236}">
                <a16:creationId xmlns:a16="http://schemas.microsoft.com/office/drawing/2014/main" xmlns="" id="{2A3B5620-DFE3-43D0-A7FD-BB67A7BAD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20888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CDAB28B-BEFC-460C-9AEE-F0F8C0864D19}"/>
              </a:ext>
            </a:extLst>
          </p:cNvPr>
          <p:cNvSpPr txBox="1"/>
          <p:nvPr/>
        </p:nvSpPr>
        <p:spPr>
          <a:xfrm>
            <a:off x="5004048" y="1196752"/>
            <a:ext cx="4026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Stabla koja su padala na močvarno tlo i propadala u mulj zbog pomanjkanja kisika nisu u potpunosti istrunula. </a:t>
            </a:r>
            <a:r>
              <a:rPr lang="hr-HR" sz="2400" dirty="0" smtClean="0"/>
              <a:t>Pod pritiskom </a:t>
            </a:r>
            <a:r>
              <a:rPr lang="hr-HR" sz="2400" dirty="0"/>
              <a:t>novih naslaga, te u uvjetima visoke </a:t>
            </a:r>
            <a:r>
              <a:rPr lang="hr-HR" sz="2400" dirty="0" smtClean="0"/>
              <a:t>temperature drvo </a:t>
            </a:r>
            <a:r>
              <a:rPr lang="hr-HR" sz="2400" dirty="0"/>
              <a:t>je pougljenilo.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9C68B3B-4599-4506-B438-4D91154E2CD6}"/>
              </a:ext>
            </a:extLst>
          </p:cNvPr>
          <p:cNvSpPr txBox="1"/>
          <p:nvPr/>
        </p:nvSpPr>
        <p:spPr>
          <a:xfrm>
            <a:off x="179512" y="508518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Na nalazištima ugljena grade se </a:t>
            </a:r>
          </a:p>
          <a:p>
            <a:r>
              <a:rPr lang="hr-HR" sz="2400" dirty="0"/>
              <a:t>     rudnici u kojima se iskapa ugljen </a:t>
            </a:r>
            <a:r>
              <a:rPr lang="hr-HR" sz="2400" dirty="0" smtClean="0"/>
              <a:t>i</a:t>
            </a:r>
          </a:p>
          <a:p>
            <a:r>
              <a:rPr lang="hr-HR" sz="2400" dirty="0" smtClean="0"/>
              <a:t>     doprema na </a:t>
            </a:r>
            <a:r>
              <a:rPr lang="hr-HR" sz="2400" dirty="0"/>
              <a:t>površinu.</a:t>
            </a:r>
          </a:p>
        </p:txBody>
      </p:sp>
      <p:pic>
        <p:nvPicPr>
          <p:cNvPr id="10" name="Slika 9" descr="Slika na kojoj se prikazuje na otvorenom, planina, trava, fotografija&#10;&#10;Opis je automatski generiran">
            <a:extLst>
              <a:ext uri="{FF2B5EF4-FFF2-40B4-BE49-F238E27FC236}">
                <a16:creationId xmlns:a16="http://schemas.microsoft.com/office/drawing/2014/main" xmlns="" id="{8459D0DF-AFF3-4CD1-9F6C-2B2E15B49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568" y="4221088"/>
            <a:ext cx="3888432" cy="252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FBC6DC65-80B9-4C1C-B0F4-8D7E0D567450}"/>
              </a:ext>
            </a:extLst>
          </p:cNvPr>
          <p:cNvSpPr/>
          <p:nvPr/>
        </p:nvSpPr>
        <p:spPr>
          <a:xfrm>
            <a:off x="1331640" y="4653136"/>
            <a:ext cx="230425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/>
              <a:t>Papratnjače</a:t>
            </a:r>
            <a:endParaRPr lang="hr-HR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31119815-9866-44C8-8D66-2507EFCC14E0}"/>
              </a:ext>
            </a:extLst>
          </p:cNvPr>
          <p:cNvSpPr/>
          <p:nvPr/>
        </p:nvSpPr>
        <p:spPr>
          <a:xfrm>
            <a:off x="6084168" y="6237312"/>
            <a:ext cx="2304256" cy="502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Fosil lista paprati u ugljenu</a:t>
            </a:r>
          </a:p>
        </p:txBody>
      </p:sp>
    </p:spTree>
    <p:extLst>
      <p:ext uri="{BB962C8B-B14F-4D97-AF65-F5344CB8AC3E}">
        <p14:creationId xmlns:p14="http://schemas.microsoft.com/office/powerpoint/2010/main" xmlns="" val="19606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DB3F9DEF-E4A6-4358-A3A9-4727E537399E}"/>
              </a:ext>
            </a:extLst>
          </p:cNvPr>
          <p:cNvSpPr txBox="1"/>
          <p:nvPr/>
        </p:nvSpPr>
        <p:spPr>
          <a:xfrm>
            <a:off x="323528" y="112474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2"/>
                </a:solidFill>
              </a:rPr>
              <a:t>Nafta</a:t>
            </a:r>
            <a:r>
              <a:rPr lang="hr-HR" sz="2400" dirty="0"/>
              <a:t> je, također, nastala u dalekoj prošlosti Zemlje. Tijela uginulih organizama taložila su se tijekom vremena na dnu  mora. Taj je talog bio zatrpan novim naslagama te izložen visokom tlaku i povišenim temperaturama uz nedostatak kisika.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Do nafte se dolazi s pomoću bušotina.</a:t>
            </a:r>
          </a:p>
        </p:txBody>
      </p:sp>
      <p:pic>
        <p:nvPicPr>
          <p:cNvPr id="4" name="Slika 3" descr="Slika na kojoj se prikazuje na otvorenom, voda, čamac, brod&#10;&#10;Opis je automatski generiran">
            <a:extLst>
              <a:ext uri="{FF2B5EF4-FFF2-40B4-BE49-F238E27FC236}">
                <a16:creationId xmlns:a16="http://schemas.microsoft.com/office/drawing/2014/main" xmlns="" id="{C515D3CB-C7DA-48FF-B547-9F71CCC94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84984"/>
            <a:ext cx="5444008" cy="330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ulijevo 4">
            <a:extLst>
              <a:ext uri="{FF2B5EF4-FFF2-40B4-BE49-F238E27FC236}">
                <a16:creationId xmlns:a16="http://schemas.microsoft.com/office/drawing/2014/main" xmlns="" id="{47B30C54-7C95-408C-B9EB-E2AAF2C0BC06}"/>
              </a:ext>
            </a:extLst>
          </p:cNvPr>
          <p:cNvSpPr/>
          <p:nvPr/>
        </p:nvSpPr>
        <p:spPr>
          <a:xfrm>
            <a:off x="5580112" y="3501008"/>
            <a:ext cx="3355776" cy="2808312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Crpljenje nafte na moru </a:t>
            </a:r>
            <a:r>
              <a:rPr lang="hr-HR" sz="2000" dirty="0" smtClean="0"/>
              <a:t>– nekad </a:t>
            </a:r>
            <a:r>
              <a:rPr lang="hr-HR" sz="2000" dirty="0"/>
              <a:t>su duboke i nekoliko stotina metara ili čak tisuću metara.</a:t>
            </a:r>
          </a:p>
        </p:txBody>
      </p:sp>
    </p:spTree>
    <p:extLst>
      <p:ext uri="{BB962C8B-B14F-4D97-AF65-F5344CB8AC3E}">
        <p14:creationId xmlns:p14="http://schemas.microsoft.com/office/powerpoint/2010/main" xmlns="" val="97473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na otvorenom, stajanje, žirafa, grupa&#10;&#10;Opis je automatski generiran">
            <a:extLst>
              <a:ext uri="{FF2B5EF4-FFF2-40B4-BE49-F238E27FC236}">
                <a16:creationId xmlns:a16="http://schemas.microsoft.com/office/drawing/2014/main" xmlns="" id="{0682F79B-F1F0-4921-AE62-BC2B717BB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96752"/>
            <a:ext cx="421950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ulijevo 4">
            <a:extLst>
              <a:ext uri="{FF2B5EF4-FFF2-40B4-BE49-F238E27FC236}">
                <a16:creationId xmlns:a16="http://schemas.microsoft.com/office/drawing/2014/main" xmlns="" id="{D11731DC-5E48-48DC-B5E1-306BA8C92321}"/>
              </a:ext>
            </a:extLst>
          </p:cNvPr>
          <p:cNvSpPr/>
          <p:nvPr/>
        </p:nvSpPr>
        <p:spPr>
          <a:xfrm>
            <a:off x="5220072" y="1844824"/>
            <a:ext cx="3312368" cy="3312368"/>
          </a:xfrm>
          <a:prstGeom prst="leftArrowCallout">
            <a:avLst>
              <a:gd name="adj1" fmla="val 17187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000" dirty="0"/>
              <a:t>Crpljenje nafte na kopnu – naftne crpke.</a:t>
            </a:r>
          </a:p>
          <a:p>
            <a:r>
              <a:rPr lang="hu-HU" sz="2000" dirty="0"/>
              <a:t>Iz tamne tekuće sirove nafte preradom se dobivaju mnogi proizvodi kao što su benzin, loživo ulje, petrolej i dr.</a:t>
            </a:r>
            <a:endParaRPr lang="hr-HR" sz="20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F679BF6-5752-464C-8096-7E4594E53953}"/>
              </a:ext>
            </a:extLst>
          </p:cNvPr>
          <p:cNvSpPr txBox="1"/>
          <p:nvPr/>
        </p:nvSpPr>
        <p:spPr>
          <a:xfrm>
            <a:off x="2123728" y="537321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3"/>
              </a:rPr>
              <a:t>Koja svojstva nafte upućuju na to da potječe od živih bića?</a:t>
            </a:r>
            <a:endParaRPr lang="hr-HR" sz="2400" dirty="0"/>
          </a:p>
          <a:p>
            <a:r>
              <a:rPr lang="hr-HR" sz="2400" dirty="0"/>
              <a:t>Radna bilježnica </a:t>
            </a:r>
            <a:r>
              <a:rPr lang="hr-HR" sz="2400" dirty="0" smtClean="0"/>
              <a:t>30. stranica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419923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ame, Gas, Gas Flame, Blue, Hot, Ring, Burner, Danger">
            <a:extLst>
              <a:ext uri="{FF2B5EF4-FFF2-40B4-BE49-F238E27FC236}">
                <a16:creationId xmlns:a16="http://schemas.microsoft.com/office/drawing/2014/main" xmlns="" id="{3D0E0585-40AB-4A3F-9480-867AFD23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680520" cy="380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09010193-19D9-4768-92E9-B2D05159CE0E}"/>
              </a:ext>
            </a:extLst>
          </p:cNvPr>
          <p:cNvSpPr txBox="1"/>
          <p:nvPr/>
        </p:nvSpPr>
        <p:spPr>
          <a:xfrm>
            <a:off x="539552" y="148478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Uz ležišta nafte obično se nalazi i zemni plin. </a:t>
            </a:r>
          </a:p>
        </p:txBody>
      </p:sp>
      <p:sp>
        <p:nvSpPr>
          <p:cNvPr id="5" name="Oblačić: strelica ulijevo 4">
            <a:extLst>
              <a:ext uri="{FF2B5EF4-FFF2-40B4-BE49-F238E27FC236}">
                <a16:creationId xmlns:a16="http://schemas.microsoft.com/office/drawing/2014/main" xmlns="" id="{FBA5072E-E364-4EBE-8325-BF6B81EE04E2}"/>
              </a:ext>
            </a:extLst>
          </p:cNvPr>
          <p:cNvSpPr/>
          <p:nvPr/>
        </p:nvSpPr>
        <p:spPr>
          <a:xfrm>
            <a:off x="4788024" y="2708920"/>
            <a:ext cx="2880320" cy="2664296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Zemni plin koristi se u kućanstvu za pripremanje hrane i zagrijavanje prostora.</a:t>
            </a:r>
          </a:p>
        </p:txBody>
      </p:sp>
    </p:spTree>
    <p:extLst>
      <p:ext uri="{BB962C8B-B14F-4D97-AF65-F5344CB8AC3E}">
        <p14:creationId xmlns:p14="http://schemas.microsoft.com/office/powerpoint/2010/main" xmlns="" val="259418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428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NIŠTA BEZ ENERGIJE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NIŠTA BEZ ENERGIJE </dc:title>
  <dc:creator>Doroteja Domjanović-Horvat</dc:creator>
  <cp:lastModifiedBy>sk-mpovalec</cp:lastModifiedBy>
  <cp:revision>22</cp:revision>
  <dcterms:created xsi:type="dcterms:W3CDTF">2020-11-19T14:49:45Z</dcterms:created>
  <dcterms:modified xsi:type="dcterms:W3CDTF">2021-08-11T10:13:05Z</dcterms:modified>
</cp:coreProperties>
</file>